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ileron Heavy" panose="020B0604020202020204" charset="0"/>
      <p:regular r:id="rId11"/>
    </p:embeddedFont>
    <p:embeddedFont>
      <p:font typeface="Aileron Heavy Bold" panose="020B0604020202020204" charset="0"/>
      <p:regular r:id="rId12"/>
    </p:embeddedFont>
    <p:embeddedFont>
      <p:font typeface="Aileron Regular" panose="020B0604020202020204" charset="0"/>
      <p:regular r:id="rId13"/>
    </p:embeddedFont>
    <p:embeddedFont>
      <p:font typeface="Aileron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256" r="29554"/>
          <a:stretch>
            <a:fillRect/>
          </a:stretch>
        </p:blipFill>
        <p:spPr>
          <a:xfrm>
            <a:off x="2186758" y="0"/>
            <a:ext cx="6835641" cy="10287000"/>
          </a:xfrm>
          <a:prstGeom prst="rect">
            <a:avLst/>
          </a:prstGeom>
        </p:spPr>
      </p:pic>
      <p:sp>
        <p:nvSpPr>
          <p:cNvPr id="3" name="AutoShape 3"/>
          <p:cNvSpPr/>
          <p:nvPr/>
        </p:nvSpPr>
        <p:spPr>
          <a:xfrm>
            <a:off x="1028700" y="4089320"/>
            <a:ext cx="2004386" cy="2108361"/>
          </a:xfrm>
          <a:prstGeom prst="rect">
            <a:avLst/>
          </a:prstGeom>
          <a:solidFill>
            <a:srgbClr val="5D7963"/>
          </a:solidFill>
        </p:spPr>
      </p:sp>
      <p:sp>
        <p:nvSpPr>
          <p:cNvPr id="4" name="TextBox 4"/>
          <p:cNvSpPr txBox="1"/>
          <p:nvPr/>
        </p:nvSpPr>
        <p:spPr>
          <a:xfrm>
            <a:off x="1557267" y="4892040"/>
            <a:ext cx="6614374" cy="455295"/>
          </a:xfrm>
          <a:prstGeom prst="rect">
            <a:avLst/>
          </a:prstGeom>
        </p:spPr>
        <p:txBody>
          <a:bodyPr lIns="0" tIns="0" rIns="0" bIns="0" rtlCol="0" anchor="t">
            <a:spAutoFit/>
          </a:bodyPr>
          <a:lstStyle/>
          <a:p>
            <a:pPr>
              <a:lnSpc>
                <a:spcPts val="3779"/>
              </a:lnSpc>
            </a:pPr>
            <a:r>
              <a:rPr lang="en-US" sz="2700" spc="189">
                <a:solidFill>
                  <a:srgbClr val="FFFFFF"/>
                </a:solidFill>
                <a:latin typeface="Aileron Regular Bold"/>
              </a:rPr>
              <a:t>ANDREI B, RAJ M, MUSTAQ H.</a:t>
            </a:r>
          </a:p>
        </p:txBody>
      </p:sp>
      <p:grpSp>
        <p:nvGrpSpPr>
          <p:cNvPr id="5" name="Group 5"/>
          <p:cNvGrpSpPr/>
          <p:nvPr/>
        </p:nvGrpSpPr>
        <p:grpSpPr>
          <a:xfrm>
            <a:off x="9314597" y="3794889"/>
            <a:ext cx="8697717" cy="2697223"/>
            <a:chOff x="0" y="0"/>
            <a:chExt cx="11596957" cy="3596297"/>
          </a:xfrm>
        </p:grpSpPr>
        <p:sp>
          <p:nvSpPr>
            <p:cNvPr id="6" name="TextBox 6"/>
            <p:cNvSpPr txBox="1"/>
            <p:nvPr/>
          </p:nvSpPr>
          <p:spPr>
            <a:xfrm>
              <a:off x="0" y="295275"/>
              <a:ext cx="11596957" cy="2278255"/>
            </a:xfrm>
            <a:prstGeom prst="rect">
              <a:avLst/>
            </a:prstGeom>
          </p:spPr>
          <p:txBody>
            <a:bodyPr lIns="0" tIns="0" rIns="0" bIns="0" rtlCol="0" anchor="t">
              <a:spAutoFit/>
            </a:bodyPr>
            <a:lstStyle/>
            <a:p>
              <a:pPr algn="ctr">
                <a:lnSpc>
                  <a:spcPts val="12192"/>
                </a:lnSpc>
              </a:pPr>
              <a:r>
                <a:rPr lang="en-US" sz="12700">
                  <a:solidFill>
                    <a:srgbClr val="5D7963"/>
                  </a:solidFill>
                  <a:latin typeface="Aileron Heavy Bold"/>
                </a:rPr>
                <a:t>U-Reciepts</a:t>
              </a:r>
            </a:p>
          </p:txBody>
        </p:sp>
        <p:sp>
          <p:nvSpPr>
            <p:cNvPr id="7" name="TextBox 7"/>
            <p:cNvSpPr txBox="1"/>
            <p:nvPr/>
          </p:nvSpPr>
          <p:spPr>
            <a:xfrm>
              <a:off x="0" y="3005112"/>
              <a:ext cx="11596957" cy="591185"/>
            </a:xfrm>
            <a:prstGeom prst="rect">
              <a:avLst/>
            </a:prstGeom>
          </p:spPr>
          <p:txBody>
            <a:bodyPr lIns="0" tIns="0" rIns="0" bIns="0" rtlCol="0" anchor="t">
              <a:spAutoFit/>
            </a:bodyPr>
            <a:lstStyle/>
            <a:p>
              <a:pPr algn="ctr">
                <a:lnSpc>
                  <a:spcPts val="3779"/>
                </a:lnSpc>
              </a:pPr>
              <a:r>
                <a:rPr lang="en-US" sz="2700" spc="162">
                  <a:solidFill>
                    <a:srgbClr val="5D7963"/>
                  </a:solidFill>
                  <a:latin typeface="Aileron Regular"/>
                </a:rPr>
                <a:t>KCLMS NUSH Hackathon 2021</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659987"/>
            <a:ext cx="7663810" cy="1028700"/>
            <a:chOff x="0" y="0"/>
            <a:chExt cx="10218413" cy="1371600"/>
          </a:xfrm>
        </p:grpSpPr>
        <p:sp>
          <p:nvSpPr>
            <p:cNvPr id="3" name="TextBox 3"/>
            <p:cNvSpPr txBox="1"/>
            <p:nvPr/>
          </p:nvSpPr>
          <p:spPr>
            <a:xfrm>
              <a:off x="2229340" y="-95250"/>
              <a:ext cx="7989073"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Regular"/>
                </a:rPr>
                <a:t>Every year in the UK 12 billion paper till receipts are printed</a:t>
              </a:r>
            </a:p>
          </p:txBody>
        </p:sp>
        <p:sp>
          <p:nvSpPr>
            <p:cNvPr id="4" name="AutoShape 4"/>
            <p:cNvSpPr/>
            <p:nvPr/>
          </p:nvSpPr>
          <p:spPr>
            <a:xfrm rot="-10800000">
              <a:off x="0" y="30764"/>
              <a:ext cx="1421555" cy="1310072"/>
            </a:xfrm>
            <a:prstGeom prst="rect">
              <a:avLst/>
            </a:prstGeom>
            <a:solidFill>
              <a:srgbClr val="5D7963">
                <a:alpha val="9804"/>
              </a:srgbClr>
            </a:solidFill>
          </p:spPr>
        </p:sp>
      </p:grpSp>
      <p:grpSp>
        <p:nvGrpSpPr>
          <p:cNvPr id="5" name="Group 5"/>
          <p:cNvGrpSpPr/>
          <p:nvPr/>
        </p:nvGrpSpPr>
        <p:grpSpPr>
          <a:xfrm>
            <a:off x="1028696" y="5013747"/>
            <a:ext cx="7663810" cy="1600200"/>
            <a:chOff x="0" y="0"/>
            <a:chExt cx="10218413" cy="2133600"/>
          </a:xfrm>
        </p:grpSpPr>
        <p:sp>
          <p:nvSpPr>
            <p:cNvPr id="6" name="TextBox 6"/>
            <p:cNvSpPr txBox="1"/>
            <p:nvPr/>
          </p:nvSpPr>
          <p:spPr>
            <a:xfrm>
              <a:off x="2229340" y="-95250"/>
              <a:ext cx="7989073" cy="2228850"/>
            </a:xfrm>
            <a:prstGeom prst="rect">
              <a:avLst/>
            </a:prstGeom>
          </p:spPr>
          <p:txBody>
            <a:bodyPr lIns="0" tIns="0" rIns="0" bIns="0" rtlCol="0" anchor="t">
              <a:spAutoFit/>
            </a:bodyPr>
            <a:lstStyle/>
            <a:p>
              <a:pPr>
                <a:lnSpc>
                  <a:spcPts val="4500"/>
                </a:lnSpc>
              </a:pPr>
              <a:r>
                <a:rPr lang="en-US" sz="3000" spc="30">
                  <a:solidFill>
                    <a:srgbClr val="5D7963"/>
                  </a:solidFill>
                  <a:latin typeface="Aileron Regular"/>
                </a:rPr>
                <a:t>This costs companies 32 million annually in something that is usually thrown away</a:t>
              </a:r>
            </a:p>
          </p:txBody>
        </p:sp>
        <p:sp>
          <p:nvSpPr>
            <p:cNvPr id="7" name="AutoShape 7"/>
            <p:cNvSpPr/>
            <p:nvPr/>
          </p:nvSpPr>
          <p:spPr>
            <a:xfrm rot="-10800000">
              <a:off x="0" y="411764"/>
              <a:ext cx="1421555" cy="1310072"/>
            </a:xfrm>
            <a:prstGeom prst="rect">
              <a:avLst/>
            </a:prstGeom>
            <a:solidFill>
              <a:srgbClr val="5D7963">
                <a:alpha val="9804"/>
              </a:srgbClr>
            </a:solidFill>
          </p:spPr>
        </p:sp>
      </p:grpSp>
      <p:grpSp>
        <p:nvGrpSpPr>
          <p:cNvPr id="8" name="Group 8"/>
          <p:cNvGrpSpPr/>
          <p:nvPr/>
        </p:nvGrpSpPr>
        <p:grpSpPr>
          <a:xfrm>
            <a:off x="1028700" y="6783090"/>
            <a:ext cx="7663810" cy="1028700"/>
            <a:chOff x="0" y="0"/>
            <a:chExt cx="10218413" cy="1371600"/>
          </a:xfrm>
        </p:grpSpPr>
        <p:sp>
          <p:nvSpPr>
            <p:cNvPr id="9" name="TextBox 9"/>
            <p:cNvSpPr txBox="1"/>
            <p:nvPr/>
          </p:nvSpPr>
          <p:spPr>
            <a:xfrm>
              <a:off x="2229340" y="-95250"/>
              <a:ext cx="7989073"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Regular"/>
                </a:rPr>
                <a:t>Causes the deforestation of 3 million trees every year</a:t>
              </a:r>
            </a:p>
          </p:txBody>
        </p:sp>
        <p:sp>
          <p:nvSpPr>
            <p:cNvPr id="10" name="AutoShape 10"/>
            <p:cNvSpPr/>
            <p:nvPr/>
          </p:nvSpPr>
          <p:spPr>
            <a:xfrm rot="-10800000">
              <a:off x="0" y="30764"/>
              <a:ext cx="1421555" cy="1310072"/>
            </a:xfrm>
            <a:prstGeom prst="rect">
              <a:avLst/>
            </a:prstGeom>
            <a:solidFill>
              <a:srgbClr val="5D7963">
                <a:alpha val="9804"/>
              </a:srgbClr>
            </a:solidFill>
          </p:spPr>
        </p:sp>
      </p:grpSp>
      <p:sp>
        <p:nvSpPr>
          <p:cNvPr id="11" name="AutoShape 11"/>
          <p:cNvSpPr/>
          <p:nvPr/>
        </p:nvSpPr>
        <p:spPr>
          <a:xfrm>
            <a:off x="10420038" y="4174337"/>
            <a:ext cx="1753429" cy="1938326"/>
          </a:xfrm>
          <a:prstGeom prst="rect">
            <a:avLst/>
          </a:prstGeom>
          <a:solidFill>
            <a:srgbClr val="5D7963"/>
          </a:solidFill>
        </p:spPr>
      </p:sp>
      <p:pic>
        <p:nvPicPr>
          <p:cNvPr id="12" name="Picture 12"/>
          <p:cNvPicPr>
            <a:picLocks noChangeAspect="1"/>
          </p:cNvPicPr>
          <p:nvPr/>
        </p:nvPicPr>
        <p:blipFill>
          <a:blip r:embed="rId2"/>
          <a:srcRect l="29534" r="30177"/>
          <a:stretch>
            <a:fillRect/>
          </a:stretch>
        </p:blipFill>
        <p:spPr>
          <a:xfrm>
            <a:off x="12074394" y="0"/>
            <a:ext cx="6213606" cy="10287000"/>
          </a:xfrm>
          <a:prstGeom prst="rect">
            <a:avLst/>
          </a:prstGeom>
        </p:spPr>
      </p:pic>
      <p:sp>
        <p:nvSpPr>
          <p:cNvPr id="13" name="TextBox 13"/>
          <p:cNvSpPr txBox="1"/>
          <p:nvPr/>
        </p:nvSpPr>
        <p:spPr>
          <a:xfrm>
            <a:off x="10935768" y="4866005"/>
            <a:ext cx="2475399" cy="497840"/>
          </a:xfrm>
          <a:prstGeom prst="rect">
            <a:avLst/>
          </a:prstGeom>
        </p:spPr>
        <p:txBody>
          <a:bodyPr lIns="0" tIns="0" rIns="0" bIns="0" rtlCol="0" anchor="t">
            <a:spAutoFit/>
          </a:bodyPr>
          <a:lstStyle/>
          <a:p>
            <a:pPr>
              <a:lnSpc>
                <a:spcPts val="4059"/>
              </a:lnSpc>
            </a:pPr>
            <a:r>
              <a:rPr lang="en-US" sz="2899" spc="231">
                <a:solidFill>
                  <a:srgbClr val="FFFFFF"/>
                </a:solidFill>
                <a:latin typeface="Aileron Heavy"/>
              </a:rPr>
              <a:t>U-RECEIPTS</a:t>
            </a:r>
          </a:p>
        </p:txBody>
      </p:sp>
      <p:grpSp>
        <p:nvGrpSpPr>
          <p:cNvPr id="14" name="Group 14"/>
          <p:cNvGrpSpPr/>
          <p:nvPr/>
        </p:nvGrpSpPr>
        <p:grpSpPr>
          <a:xfrm>
            <a:off x="1028696" y="1028700"/>
            <a:ext cx="7663810" cy="2108374"/>
            <a:chOff x="0" y="0"/>
            <a:chExt cx="10218413" cy="2811165"/>
          </a:xfrm>
        </p:grpSpPr>
        <p:sp>
          <p:nvSpPr>
            <p:cNvPr id="15" name="TextBox 15"/>
            <p:cNvSpPr txBox="1"/>
            <p:nvPr/>
          </p:nvSpPr>
          <p:spPr>
            <a:xfrm>
              <a:off x="5" y="-9525"/>
              <a:ext cx="10218408" cy="1635125"/>
            </a:xfrm>
            <a:prstGeom prst="rect">
              <a:avLst/>
            </a:prstGeom>
          </p:spPr>
          <p:txBody>
            <a:bodyPr lIns="0" tIns="0" rIns="0" bIns="0" rtlCol="0" anchor="t">
              <a:spAutoFit/>
            </a:bodyPr>
            <a:lstStyle/>
            <a:p>
              <a:pPr>
                <a:lnSpc>
                  <a:spcPts val="9600"/>
                </a:lnSpc>
              </a:pPr>
              <a:r>
                <a:rPr lang="en-US" sz="8000" spc="160">
                  <a:solidFill>
                    <a:srgbClr val="5D7963"/>
                  </a:solidFill>
                  <a:latin typeface="Aileron Heavy"/>
                </a:rPr>
                <a:t>The Problem:</a:t>
              </a:r>
            </a:p>
          </p:txBody>
        </p:sp>
        <p:sp>
          <p:nvSpPr>
            <p:cNvPr id="16" name="TextBox 16"/>
            <p:cNvSpPr txBox="1"/>
            <p:nvPr/>
          </p:nvSpPr>
          <p:spPr>
            <a:xfrm>
              <a:off x="0" y="2052340"/>
              <a:ext cx="10218413" cy="758825"/>
            </a:xfrm>
            <a:prstGeom prst="rect">
              <a:avLst/>
            </a:prstGeom>
          </p:spPr>
          <p:txBody>
            <a:bodyPr lIns="0" tIns="0" rIns="0" bIns="0" rtlCol="0" anchor="t">
              <a:spAutoFit/>
            </a:bodyPr>
            <a:lstStyle/>
            <a:p>
              <a:pPr>
                <a:lnSpc>
                  <a:spcPts val="4440"/>
                </a:lnSpc>
              </a:pPr>
              <a:r>
                <a:rPr lang="en-US" sz="3699" spc="136">
                  <a:solidFill>
                    <a:srgbClr val="5D7963"/>
                  </a:solidFill>
                  <a:latin typeface="Aileron Regular Bold"/>
                </a:rPr>
                <a:t>The issue we are trying to solve</a:t>
              </a:r>
            </a:p>
          </p:txBody>
        </p:sp>
      </p:grpSp>
      <p:grpSp>
        <p:nvGrpSpPr>
          <p:cNvPr id="17" name="Group 17"/>
          <p:cNvGrpSpPr/>
          <p:nvPr/>
        </p:nvGrpSpPr>
        <p:grpSpPr>
          <a:xfrm>
            <a:off x="1028700" y="7943850"/>
            <a:ext cx="7663810" cy="1600200"/>
            <a:chOff x="0" y="0"/>
            <a:chExt cx="10218413" cy="2133600"/>
          </a:xfrm>
        </p:grpSpPr>
        <p:sp>
          <p:nvSpPr>
            <p:cNvPr id="18" name="TextBox 18"/>
            <p:cNvSpPr txBox="1"/>
            <p:nvPr/>
          </p:nvSpPr>
          <p:spPr>
            <a:xfrm>
              <a:off x="2229340" y="-95250"/>
              <a:ext cx="7989073" cy="2228850"/>
            </a:xfrm>
            <a:prstGeom prst="rect">
              <a:avLst/>
            </a:prstGeom>
          </p:spPr>
          <p:txBody>
            <a:bodyPr lIns="0" tIns="0" rIns="0" bIns="0" rtlCol="0" anchor="t">
              <a:spAutoFit/>
            </a:bodyPr>
            <a:lstStyle/>
            <a:p>
              <a:pPr>
                <a:lnSpc>
                  <a:spcPts val="4500"/>
                </a:lnSpc>
              </a:pPr>
              <a:r>
                <a:rPr lang="en-US" sz="3000" spc="30">
                  <a:solidFill>
                    <a:srgbClr val="5D7963"/>
                  </a:solidFill>
                  <a:latin typeface="Aileron Regular"/>
                </a:rPr>
                <a:t>Uses thermal paper which contains BPA/S which is toxic and cant be recycled </a:t>
              </a:r>
            </a:p>
          </p:txBody>
        </p:sp>
        <p:sp>
          <p:nvSpPr>
            <p:cNvPr id="19" name="AutoShape 19"/>
            <p:cNvSpPr/>
            <p:nvPr/>
          </p:nvSpPr>
          <p:spPr>
            <a:xfrm rot="-10800000">
              <a:off x="0" y="411764"/>
              <a:ext cx="1421555" cy="1310072"/>
            </a:xfrm>
            <a:prstGeom prst="rect">
              <a:avLst/>
            </a:prstGeom>
            <a:solidFill>
              <a:srgbClr val="5D7963">
                <a:alpha val="9804"/>
              </a:srgbClr>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TextBox 2"/>
          <p:cNvSpPr txBox="1"/>
          <p:nvPr/>
        </p:nvSpPr>
        <p:spPr>
          <a:xfrm>
            <a:off x="12235246" y="1019175"/>
            <a:ext cx="5024054" cy="2447925"/>
          </a:xfrm>
          <a:prstGeom prst="rect">
            <a:avLst/>
          </a:prstGeom>
        </p:spPr>
        <p:txBody>
          <a:bodyPr lIns="0" tIns="0" rIns="0" bIns="0" rtlCol="0" anchor="t">
            <a:spAutoFit/>
          </a:bodyPr>
          <a:lstStyle/>
          <a:p>
            <a:pPr algn="r">
              <a:lnSpc>
                <a:spcPts val="9600"/>
              </a:lnSpc>
            </a:pPr>
            <a:r>
              <a:rPr lang="en-US" sz="8000" spc="160">
                <a:solidFill>
                  <a:srgbClr val="FFFFFF"/>
                </a:solidFill>
                <a:latin typeface="Aileron Heavy Bold"/>
              </a:rPr>
              <a:t>The Solution</a:t>
            </a:r>
          </a:p>
        </p:txBody>
      </p:sp>
      <p:sp>
        <p:nvSpPr>
          <p:cNvPr id="3" name="TextBox 3"/>
          <p:cNvSpPr txBox="1"/>
          <p:nvPr/>
        </p:nvSpPr>
        <p:spPr>
          <a:xfrm>
            <a:off x="12235246" y="7562850"/>
            <a:ext cx="5618492" cy="1695450"/>
          </a:xfrm>
          <a:prstGeom prst="rect">
            <a:avLst/>
          </a:prstGeom>
        </p:spPr>
        <p:txBody>
          <a:bodyPr lIns="0" tIns="0" rIns="0" bIns="0" rtlCol="0" anchor="t">
            <a:spAutoFit/>
          </a:bodyPr>
          <a:lstStyle/>
          <a:p>
            <a:pPr algn="r">
              <a:lnSpc>
                <a:spcPts val="4500"/>
              </a:lnSpc>
            </a:pPr>
            <a:r>
              <a:rPr lang="en-US" sz="3000" spc="30">
                <a:solidFill>
                  <a:srgbClr val="FFFFFF"/>
                </a:solidFill>
                <a:latin typeface="Aileron Regular"/>
              </a:rPr>
              <a:t>We plan to help reduce the amount of waste thermal paper from till receipts to zero.</a:t>
            </a:r>
          </a:p>
        </p:txBody>
      </p:sp>
      <p:sp>
        <p:nvSpPr>
          <p:cNvPr id="4" name="AutoShape 4"/>
          <p:cNvSpPr/>
          <p:nvPr/>
        </p:nvSpPr>
        <p:spPr>
          <a:xfrm>
            <a:off x="0" y="0"/>
            <a:ext cx="11130697" cy="10287000"/>
          </a:xfrm>
          <a:prstGeom prst="rect">
            <a:avLst/>
          </a:prstGeom>
          <a:solidFill>
            <a:srgbClr val="FFFFFF"/>
          </a:solidFill>
        </p:spPr>
      </p:sp>
      <p:pic>
        <p:nvPicPr>
          <p:cNvPr id="5" name="Picture 5"/>
          <p:cNvPicPr>
            <a:picLocks noChangeAspect="1"/>
          </p:cNvPicPr>
          <p:nvPr/>
        </p:nvPicPr>
        <p:blipFill>
          <a:blip r:embed="rId2"/>
          <a:srcRect l="19290" r="19290"/>
          <a:stretch>
            <a:fillRect/>
          </a:stretch>
        </p:blipFill>
        <p:spPr>
          <a:xfrm>
            <a:off x="1905414" y="1028700"/>
            <a:ext cx="7600796" cy="8229600"/>
          </a:xfrm>
          <a:prstGeom prst="rect">
            <a:avLst/>
          </a:prstGeom>
        </p:spPr>
      </p:pic>
      <p:sp>
        <p:nvSpPr>
          <p:cNvPr id="6" name="AutoShape 6"/>
          <p:cNvSpPr/>
          <p:nvPr/>
        </p:nvSpPr>
        <p:spPr>
          <a:xfrm>
            <a:off x="1028700" y="4174337"/>
            <a:ext cx="1753429" cy="1938326"/>
          </a:xfrm>
          <a:prstGeom prst="rect">
            <a:avLst/>
          </a:prstGeom>
          <a:solidFill>
            <a:srgbClr val="5D7963"/>
          </a:solidFill>
        </p:spPr>
      </p:sp>
      <p:sp>
        <p:nvSpPr>
          <p:cNvPr id="7" name="TextBox 7"/>
          <p:cNvSpPr txBox="1"/>
          <p:nvPr/>
        </p:nvSpPr>
        <p:spPr>
          <a:xfrm>
            <a:off x="1905414" y="4852988"/>
            <a:ext cx="6257318" cy="571500"/>
          </a:xfrm>
          <a:prstGeom prst="rect">
            <a:avLst/>
          </a:prstGeom>
        </p:spPr>
        <p:txBody>
          <a:bodyPr lIns="0" tIns="0" rIns="0" bIns="0" rtlCol="0" anchor="t">
            <a:spAutoFit/>
          </a:bodyPr>
          <a:lstStyle/>
          <a:p>
            <a:pPr>
              <a:lnSpc>
                <a:spcPts val="4440"/>
              </a:lnSpc>
            </a:pPr>
            <a:r>
              <a:rPr lang="en-US" sz="3699" spc="136">
                <a:solidFill>
                  <a:srgbClr val="FFFFFF"/>
                </a:solidFill>
                <a:latin typeface="Aileron Regular Bold"/>
              </a:rPr>
              <a:t>Our idea to solve the issue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a:off x="7478192" y="0"/>
            <a:ext cx="10809808" cy="10287000"/>
          </a:xfrm>
          <a:prstGeom prst="rect">
            <a:avLst/>
          </a:prstGeom>
          <a:solidFill>
            <a:srgbClr val="FFFFFF"/>
          </a:solidFill>
        </p:spPr>
      </p:sp>
      <p:grpSp>
        <p:nvGrpSpPr>
          <p:cNvPr id="3" name="Group 3"/>
          <p:cNvGrpSpPr/>
          <p:nvPr/>
        </p:nvGrpSpPr>
        <p:grpSpPr>
          <a:xfrm>
            <a:off x="1028700" y="3435527"/>
            <a:ext cx="5882973" cy="3415947"/>
            <a:chOff x="0" y="0"/>
            <a:chExt cx="7843963" cy="4554596"/>
          </a:xfrm>
        </p:grpSpPr>
        <p:sp>
          <p:nvSpPr>
            <p:cNvPr id="4" name="TextBox 4"/>
            <p:cNvSpPr txBox="1"/>
            <p:nvPr/>
          </p:nvSpPr>
          <p:spPr>
            <a:xfrm>
              <a:off x="0" y="-9525"/>
              <a:ext cx="7843963" cy="3260725"/>
            </a:xfrm>
            <a:prstGeom prst="rect">
              <a:avLst/>
            </a:prstGeom>
          </p:spPr>
          <p:txBody>
            <a:bodyPr lIns="0" tIns="0" rIns="0" bIns="0" rtlCol="0" anchor="t">
              <a:spAutoFit/>
            </a:bodyPr>
            <a:lstStyle/>
            <a:p>
              <a:pPr>
                <a:lnSpc>
                  <a:spcPts val="9600"/>
                </a:lnSpc>
              </a:pPr>
              <a:r>
                <a:rPr lang="en-US" sz="8000" spc="160">
                  <a:solidFill>
                    <a:srgbClr val="FFFFFF"/>
                  </a:solidFill>
                  <a:latin typeface="Aileron Heavy Bold"/>
                </a:rPr>
                <a:t>Unified </a:t>
              </a:r>
            </a:p>
            <a:p>
              <a:pPr>
                <a:lnSpc>
                  <a:spcPts val="9600"/>
                </a:lnSpc>
              </a:pPr>
              <a:r>
                <a:rPr lang="en-US" sz="8000" spc="160">
                  <a:solidFill>
                    <a:srgbClr val="FFFFFF"/>
                  </a:solidFill>
                  <a:latin typeface="Aileron Heavy Bold"/>
                </a:rPr>
                <a:t>Receipts:</a:t>
              </a:r>
            </a:p>
          </p:txBody>
        </p:sp>
        <p:sp>
          <p:nvSpPr>
            <p:cNvPr id="5" name="TextBox 5"/>
            <p:cNvSpPr txBox="1"/>
            <p:nvPr/>
          </p:nvSpPr>
          <p:spPr>
            <a:xfrm>
              <a:off x="0" y="3680835"/>
              <a:ext cx="7843963" cy="873761"/>
            </a:xfrm>
            <a:prstGeom prst="rect">
              <a:avLst/>
            </a:prstGeom>
          </p:spPr>
          <p:txBody>
            <a:bodyPr lIns="0" tIns="0" rIns="0" bIns="0" rtlCol="0" anchor="t">
              <a:spAutoFit/>
            </a:bodyPr>
            <a:lstStyle/>
            <a:p>
              <a:pPr>
                <a:lnSpc>
                  <a:spcPts val="5699"/>
                </a:lnSpc>
              </a:pPr>
              <a:r>
                <a:rPr lang="en-US" sz="3799" spc="37">
                  <a:solidFill>
                    <a:srgbClr val="FFFFFF"/>
                  </a:solidFill>
                  <a:latin typeface="Aileron Regular"/>
                </a:rPr>
                <a:t>Web Service</a:t>
              </a:r>
            </a:p>
          </p:txBody>
        </p:sp>
      </p:grpSp>
      <p:sp>
        <p:nvSpPr>
          <p:cNvPr id="6" name="TextBox 6"/>
          <p:cNvSpPr txBox="1"/>
          <p:nvPr/>
        </p:nvSpPr>
        <p:spPr>
          <a:xfrm>
            <a:off x="8461274" y="738187"/>
            <a:ext cx="8645499" cy="7315200"/>
          </a:xfrm>
          <a:prstGeom prst="rect">
            <a:avLst/>
          </a:prstGeom>
        </p:spPr>
        <p:txBody>
          <a:bodyPr lIns="0" tIns="0" rIns="0" bIns="0" rtlCol="0" anchor="t">
            <a:spAutoFit/>
          </a:bodyPr>
          <a:lstStyle/>
          <a:p>
            <a:pPr>
              <a:lnSpc>
                <a:spcPts val="4439"/>
              </a:lnSpc>
            </a:pPr>
            <a:r>
              <a:rPr lang="en-US" sz="3699" spc="136">
                <a:solidFill>
                  <a:srgbClr val="5D7963"/>
                </a:solidFill>
                <a:latin typeface="Aileron Regular Bold"/>
              </a:rPr>
              <a:t>The solution we came up with is some universally available web service that can be used by consumers and retailers alike to give/receive all their receipts in one place, along side information from the store to the date to each individual item.</a:t>
            </a:r>
          </a:p>
          <a:p>
            <a:pPr>
              <a:lnSpc>
                <a:spcPts val="4439"/>
              </a:lnSpc>
            </a:pPr>
            <a:endParaRPr lang="en-US" sz="3699" spc="136">
              <a:solidFill>
                <a:srgbClr val="5D7963"/>
              </a:solidFill>
              <a:latin typeface="Aileron Regular Bold"/>
            </a:endParaRPr>
          </a:p>
          <a:p>
            <a:pPr>
              <a:lnSpc>
                <a:spcPts val="4440"/>
              </a:lnSpc>
            </a:pPr>
            <a:r>
              <a:rPr lang="en-US" sz="3699" spc="136">
                <a:solidFill>
                  <a:srgbClr val="5D7963"/>
                </a:solidFill>
                <a:latin typeface="Aileron Regular Bold"/>
              </a:rPr>
              <a:t>We decided that creating a website with a consumer and retailer sign up would be the most commercially available and plausible method.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673" t="25580" b="6714"/>
          <a:stretch>
            <a:fillRect/>
          </a:stretch>
        </p:blipFill>
        <p:spPr>
          <a:xfrm>
            <a:off x="9144000" y="0"/>
            <a:ext cx="9144000" cy="10287000"/>
          </a:xfrm>
          <a:prstGeom prst="rect">
            <a:avLst/>
          </a:prstGeom>
        </p:spPr>
      </p:pic>
      <p:grpSp>
        <p:nvGrpSpPr>
          <p:cNvPr id="3" name="Group 3"/>
          <p:cNvGrpSpPr/>
          <p:nvPr/>
        </p:nvGrpSpPr>
        <p:grpSpPr>
          <a:xfrm>
            <a:off x="3859843" y="3207781"/>
            <a:ext cx="10568314" cy="4234705"/>
            <a:chOff x="0" y="0"/>
            <a:chExt cx="14091085" cy="5646273"/>
          </a:xfrm>
        </p:grpSpPr>
        <p:sp>
          <p:nvSpPr>
            <p:cNvPr id="4" name="AutoShape 4"/>
            <p:cNvSpPr/>
            <p:nvPr/>
          </p:nvSpPr>
          <p:spPr>
            <a:xfrm>
              <a:off x="0" y="0"/>
              <a:ext cx="14091085" cy="5646273"/>
            </a:xfrm>
            <a:prstGeom prst="rect">
              <a:avLst/>
            </a:prstGeom>
            <a:solidFill>
              <a:srgbClr val="5D7963"/>
            </a:solidFill>
          </p:spPr>
        </p:sp>
        <p:sp>
          <p:nvSpPr>
            <p:cNvPr id="5" name="TextBox 5"/>
            <p:cNvSpPr txBox="1"/>
            <p:nvPr/>
          </p:nvSpPr>
          <p:spPr>
            <a:xfrm>
              <a:off x="674207" y="951791"/>
              <a:ext cx="12742671" cy="3771265"/>
            </a:xfrm>
            <a:prstGeom prst="rect">
              <a:avLst/>
            </a:prstGeom>
          </p:spPr>
          <p:txBody>
            <a:bodyPr lIns="0" tIns="0" rIns="0" bIns="0" rtlCol="0" anchor="t">
              <a:spAutoFit/>
            </a:bodyPr>
            <a:lstStyle/>
            <a:p>
              <a:pPr algn="ctr">
                <a:lnSpc>
                  <a:spcPts val="7409"/>
                </a:lnSpc>
              </a:pPr>
              <a:r>
                <a:rPr lang="en-US" sz="6500" spc="117">
                  <a:solidFill>
                    <a:srgbClr val="FFFFFF"/>
                  </a:solidFill>
                  <a:latin typeface="Aileron Regular Bold"/>
                </a:rPr>
                <a:t>USING OUR PRORGAM ZERO WASTE IS A POSSIBILITY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905" r="27905"/>
          <a:stretch>
            <a:fillRect/>
          </a:stretch>
        </p:blipFill>
        <p:spPr>
          <a:xfrm>
            <a:off x="11452359" y="0"/>
            <a:ext cx="6835641" cy="10287000"/>
          </a:xfrm>
          <a:prstGeom prst="rect">
            <a:avLst/>
          </a:prstGeom>
        </p:spPr>
      </p:pic>
      <p:sp>
        <p:nvSpPr>
          <p:cNvPr id="3" name="AutoShape 3"/>
          <p:cNvSpPr/>
          <p:nvPr/>
        </p:nvSpPr>
        <p:spPr>
          <a:xfrm>
            <a:off x="12107942" y="1028700"/>
            <a:ext cx="5151358" cy="8098838"/>
          </a:xfrm>
          <a:prstGeom prst="rect">
            <a:avLst/>
          </a:prstGeom>
          <a:solidFill>
            <a:srgbClr val="5D7963"/>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1272" y="1202649"/>
            <a:ext cx="2509751" cy="158342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73714" y="4469898"/>
            <a:ext cx="1944868" cy="228563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18079" y="7397381"/>
            <a:ext cx="2482944" cy="2040529"/>
          </a:xfrm>
          <a:prstGeom prst="rect">
            <a:avLst/>
          </a:prstGeom>
        </p:spPr>
      </p:pic>
      <p:grpSp>
        <p:nvGrpSpPr>
          <p:cNvPr id="7" name="Group 7"/>
          <p:cNvGrpSpPr/>
          <p:nvPr/>
        </p:nvGrpSpPr>
        <p:grpSpPr>
          <a:xfrm>
            <a:off x="3799603" y="228128"/>
            <a:ext cx="5344397" cy="2979016"/>
            <a:chOff x="0" y="0"/>
            <a:chExt cx="7125863" cy="3972022"/>
          </a:xfrm>
        </p:grpSpPr>
        <p:sp>
          <p:nvSpPr>
            <p:cNvPr id="8" name="TextBox 8"/>
            <p:cNvSpPr txBox="1"/>
            <p:nvPr/>
          </p:nvSpPr>
          <p:spPr>
            <a:xfrm>
              <a:off x="0" y="-66675"/>
              <a:ext cx="7125863" cy="736727"/>
            </a:xfrm>
            <a:prstGeom prst="rect">
              <a:avLst/>
            </a:prstGeom>
          </p:spPr>
          <p:txBody>
            <a:bodyPr lIns="0" tIns="0" rIns="0" bIns="0" rtlCol="0" anchor="t">
              <a:spAutoFit/>
            </a:bodyPr>
            <a:lstStyle/>
            <a:p>
              <a:pPr>
                <a:lnSpc>
                  <a:spcPts val="4652"/>
                </a:lnSpc>
              </a:pPr>
              <a:endParaRPr/>
            </a:p>
          </p:txBody>
        </p:sp>
        <p:sp>
          <p:nvSpPr>
            <p:cNvPr id="9" name="TextBox 9"/>
            <p:cNvSpPr txBox="1"/>
            <p:nvPr/>
          </p:nvSpPr>
          <p:spPr>
            <a:xfrm>
              <a:off x="0" y="847822"/>
              <a:ext cx="7125863" cy="3124200"/>
            </a:xfrm>
            <a:prstGeom prst="rect">
              <a:avLst/>
            </a:prstGeom>
          </p:spPr>
          <p:txBody>
            <a:bodyPr lIns="0" tIns="0" rIns="0" bIns="0" rtlCol="0" anchor="t">
              <a:spAutoFit/>
            </a:bodyPr>
            <a:lstStyle/>
            <a:p>
              <a:pPr>
                <a:lnSpc>
                  <a:spcPts val="3750"/>
                </a:lnSpc>
              </a:pPr>
              <a:r>
                <a:rPr lang="en-US" sz="2499" spc="24">
                  <a:solidFill>
                    <a:srgbClr val="5D7963"/>
                  </a:solidFill>
                  <a:latin typeface="Aileron Regular"/>
                </a:rPr>
                <a:t>Accounts are identified using your 16 digit bank card number, so when you pay using your card, your account is instantly recognized and sent the receipt.</a:t>
              </a:r>
            </a:p>
          </p:txBody>
        </p:sp>
      </p:grpSp>
      <p:grpSp>
        <p:nvGrpSpPr>
          <p:cNvPr id="10" name="Group 10"/>
          <p:cNvGrpSpPr/>
          <p:nvPr/>
        </p:nvGrpSpPr>
        <p:grpSpPr>
          <a:xfrm>
            <a:off x="3799603" y="3788517"/>
            <a:ext cx="5344397" cy="2587034"/>
            <a:chOff x="0" y="-66675"/>
            <a:chExt cx="7125863" cy="3449378"/>
          </a:xfrm>
        </p:grpSpPr>
        <p:sp>
          <p:nvSpPr>
            <p:cNvPr id="11" name="TextBox 11"/>
            <p:cNvSpPr txBox="1"/>
            <p:nvPr/>
          </p:nvSpPr>
          <p:spPr>
            <a:xfrm>
              <a:off x="0" y="-66675"/>
              <a:ext cx="7125863" cy="736727"/>
            </a:xfrm>
            <a:prstGeom prst="rect">
              <a:avLst/>
            </a:prstGeom>
          </p:spPr>
          <p:txBody>
            <a:bodyPr lIns="0" tIns="0" rIns="0" bIns="0" rtlCol="0" anchor="t">
              <a:spAutoFit/>
            </a:bodyPr>
            <a:lstStyle/>
            <a:p>
              <a:pPr>
                <a:lnSpc>
                  <a:spcPts val="4652"/>
                </a:lnSpc>
              </a:pPr>
              <a:endParaRPr/>
            </a:p>
          </p:txBody>
        </p:sp>
        <p:sp>
          <p:nvSpPr>
            <p:cNvPr id="12" name="TextBox 12"/>
            <p:cNvSpPr txBox="1"/>
            <p:nvPr/>
          </p:nvSpPr>
          <p:spPr>
            <a:xfrm>
              <a:off x="0" y="847822"/>
              <a:ext cx="7125863" cy="2534881"/>
            </a:xfrm>
            <a:prstGeom prst="rect">
              <a:avLst/>
            </a:prstGeom>
          </p:spPr>
          <p:txBody>
            <a:bodyPr lIns="0" tIns="0" rIns="0" bIns="0" rtlCol="0" anchor="t">
              <a:spAutoFit/>
            </a:bodyPr>
            <a:lstStyle/>
            <a:p>
              <a:pPr>
                <a:lnSpc>
                  <a:spcPts val="3750"/>
                </a:lnSpc>
              </a:pPr>
              <a:r>
                <a:rPr lang="en-US" sz="2499" spc="24" dirty="0">
                  <a:solidFill>
                    <a:srgbClr val="5D7963"/>
                  </a:solidFill>
                  <a:latin typeface="Aileron Regular"/>
                </a:rPr>
                <a:t>Your card number is encrypted and stored through hash so nobody can view your card number through </a:t>
              </a:r>
              <a:r>
                <a:rPr lang="en-US" sz="2499" spc="24">
                  <a:solidFill>
                    <a:srgbClr val="5D7963"/>
                  </a:solidFill>
                  <a:latin typeface="Aileron Regular"/>
                </a:rPr>
                <a:t>the back end.</a:t>
              </a:r>
            </a:p>
          </p:txBody>
        </p:sp>
      </p:grpSp>
      <p:grpSp>
        <p:nvGrpSpPr>
          <p:cNvPr id="13" name="Group 13"/>
          <p:cNvGrpSpPr/>
          <p:nvPr/>
        </p:nvGrpSpPr>
        <p:grpSpPr>
          <a:xfrm>
            <a:off x="3799603" y="6755534"/>
            <a:ext cx="5344397" cy="2502766"/>
            <a:chOff x="0" y="0"/>
            <a:chExt cx="7125863" cy="3337022"/>
          </a:xfrm>
        </p:grpSpPr>
        <p:sp>
          <p:nvSpPr>
            <p:cNvPr id="14" name="TextBox 14"/>
            <p:cNvSpPr txBox="1"/>
            <p:nvPr/>
          </p:nvSpPr>
          <p:spPr>
            <a:xfrm>
              <a:off x="0" y="-66675"/>
              <a:ext cx="7125863" cy="736727"/>
            </a:xfrm>
            <a:prstGeom prst="rect">
              <a:avLst/>
            </a:prstGeom>
          </p:spPr>
          <p:txBody>
            <a:bodyPr lIns="0" tIns="0" rIns="0" bIns="0" rtlCol="0" anchor="t">
              <a:spAutoFit/>
            </a:bodyPr>
            <a:lstStyle/>
            <a:p>
              <a:pPr>
                <a:lnSpc>
                  <a:spcPts val="4652"/>
                </a:lnSpc>
              </a:pPr>
              <a:endParaRPr/>
            </a:p>
          </p:txBody>
        </p:sp>
        <p:sp>
          <p:nvSpPr>
            <p:cNvPr id="15" name="TextBox 15"/>
            <p:cNvSpPr txBox="1"/>
            <p:nvPr/>
          </p:nvSpPr>
          <p:spPr>
            <a:xfrm>
              <a:off x="0" y="847822"/>
              <a:ext cx="7125863" cy="2489200"/>
            </a:xfrm>
            <a:prstGeom prst="rect">
              <a:avLst/>
            </a:prstGeom>
          </p:spPr>
          <p:txBody>
            <a:bodyPr lIns="0" tIns="0" rIns="0" bIns="0" rtlCol="0" anchor="t">
              <a:spAutoFit/>
            </a:bodyPr>
            <a:lstStyle/>
            <a:p>
              <a:pPr>
                <a:lnSpc>
                  <a:spcPts val="3750"/>
                </a:lnSpc>
              </a:pPr>
              <a:r>
                <a:rPr lang="en-US" sz="2499" spc="24">
                  <a:solidFill>
                    <a:srgbClr val="5D7963"/>
                  </a:solidFill>
                  <a:latin typeface="Aileron Regular"/>
                </a:rPr>
                <a:t>Includes all items, quantity of items, store name, location, time of purchase, total price and any amendments e.g. discounts.</a:t>
              </a:r>
            </a:p>
          </p:txBody>
        </p:sp>
      </p:grpSp>
      <p:sp>
        <p:nvSpPr>
          <p:cNvPr id="16" name="TextBox 16"/>
          <p:cNvSpPr txBox="1"/>
          <p:nvPr/>
        </p:nvSpPr>
        <p:spPr>
          <a:xfrm>
            <a:off x="12606800" y="4213860"/>
            <a:ext cx="4526759" cy="1887855"/>
          </a:xfrm>
          <a:prstGeom prst="rect">
            <a:avLst/>
          </a:prstGeom>
        </p:spPr>
        <p:txBody>
          <a:bodyPr lIns="0" tIns="0" rIns="0" bIns="0" rtlCol="0" anchor="t">
            <a:spAutoFit/>
          </a:bodyPr>
          <a:lstStyle/>
          <a:p>
            <a:pPr algn="ctr">
              <a:lnSpc>
                <a:spcPts val="7409"/>
              </a:lnSpc>
            </a:pPr>
            <a:r>
              <a:rPr lang="en-US" sz="6500" spc="117">
                <a:solidFill>
                  <a:srgbClr val="FFFFFF"/>
                </a:solidFill>
                <a:latin typeface="Aileron Regular Bold"/>
              </a:rPr>
              <a:t>PROGRAM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49364" y="3460788"/>
            <a:ext cx="5518431" cy="3365425"/>
            <a:chOff x="0" y="0"/>
            <a:chExt cx="7357908" cy="4487233"/>
          </a:xfrm>
        </p:grpSpPr>
        <p:sp>
          <p:nvSpPr>
            <p:cNvPr id="3" name="AutoShape 3"/>
            <p:cNvSpPr/>
            <p:nvPr/>
          </p:nvSpPr>
          <p:spPr>
            <a:xfrm>
              <a:off x="0" y="0"/>
              <a:ext cx="7357908" cy="4487233"/>
            </a:xfrm>
            <a:prstGeom prst="rect">
              <a:avLst/>
            </a:prstGeom>
            <a:solidFill>
              <a:srgbClr val="5D7963"/>
            </a:solidFill>
          </p:spPr>
        </p:sp>
        <p:sp>
          <p:nvSpPr>
            <p:cNvPr id="4" name="TextBox 4"/>
            <p:cNvSpPr txBox="1"/>
            <p:nvPr/>
          </p:nvSpPr>
          <p:spPr>
            <a:xfrm>
              <a:off x="523823" y="608491"/>
              <a:ext cx="6310263" cy="32607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Bold"/>
                </a:rPr>
                <a:t>The Code</a:t>
              </a:r>
            </a:p>
          </p:txBody>
        </p:sp>
      </p:grpSp>
      <p:grpSp>
        <p:nvGrpSpPr>
          <p:cNvPr id="5" name="Group 5"/>
          <p:cNvGrpSpPr/>
          <p:nvPr/>
        </p:nvGrpSpPr>
        <p:grpSpPr>
          <a:xfrm>
            <a:off x="8999848" y="716804"/>
            <a:ext cx="7447231" cy="12218817"/>
            <a:chOff x="0" y="0"/>
            <a:chExt cx="9929641" cy="16291756"/>
          </a:xfrm>
        </p:grpSpPr>
        <p:sp>
          <p:nvSpPr>
            <p:cNvPr id="6" name="TextBox 6"/>
            <p:cNvSpPr txBox="1"/>
            <p:nvPr/>
          </p:nvSpPr>
          <p:spPr>
            <a:xfrm>
              <a:off x="0" y="14664694"/>
              <a:ext cx="9929641" cy="736727"/>
            </a:xfrm>
            <a:prstGeom prst="rect">
              <a:avLst/>
            </a:prstGeom>
          </p:spPr>
          <p:txBody>
            <a:bodyPr lIns="0" tIns="0" rIns="0" bIns="0" rtlCol="0" anchor="t">
              <a:spAutoFit/>
            </a:bodyPr>
            <a:lstStyle/>
            <a:p>
              <a:pPr>
                <a:lnSpc>
                  <a:spcPts val="4652"/>
                </a:lnSpc>
              </a:pPr>
              <a:endParaRPr/>
            </a:p>
          </p:txBody>
        </p:sp>
        <p:sp>
          <p:nvSpPr>
            <p:cNvPr id="7" name="TextBox 7"/>
            <p:cNvSpPr txBox="1"/>
            <p:nvPr/>
          </p:nvSpPr>
          <p:spPr>
            <a:xfrm>
              <a:off x="0" y="15586906"/>
              <a:ext cx="9929641" cy="704850"/>
            </a:xfrm>
            <a:prstGeom prst="rect">
              <a:avLst/>
            </a:prstGeom>
          </p:spPr>
          <p:txBody>
            <a:bodyPr lIns="0" tIns="0" rIns="0" bIns="0" rtlCol="0" anchor="t">
              <a:spAutoFit/>
            </a:bodyPr>
            <a:lstStyle/>
            <a:p>
              <a:pPr>
                <a:lnSpc>
                  <a:spcPts val="4500"/>
                </a:lnSpc>
              </a:pPr>
              <a:endParaRPr/>
            </a:p>
          </p:txBody>
        </p:sp>
        <p:sp>
          <p:nvSpPr>
            <p:cNvPr id="8" name="TextBox 8"/>
            <p:cNvSpPr txBox="1"/>
            <p:nvPr/>
          </p:nvSpPr>
          <p:spPr>
            <a:xfrm>
              <a:off x="0" y="-66675"/>
              <a:ext cx="9929641" cy="736727"/>
            </a:xfrm>
            <a:prstGeom prst="rect">
              <a:avLst/>
            </a:prstGeom>
          </p:spPr>
          <p:txBody>
            <a:bodyPr lIns="0" tIns="0" rIns="0" bIns="0" rtlCol="0" anchor="t">
              <a:spAutoFit/>
            </a:bodyPr>
            <a:lstStyle/>
            <a:p>
              <a:pPr>
                <a:lnSpc>
                  <a:spcPts val="4652"/>
                </a:lnSpc>
              </a:pPr>
              <a:endParaRPr/>
            </a:p>
          </p:txBody>
        </p:sp>
        <p:sp>
          <p:nvSpPr>
            <p:cNvPr id="9" name="TextBox 9"/>
            <p:cNvSpPr txBox="1"/>
            <p:nvPr/>
          </p:nvSpPr>
          <p:spPr>
            <a:xfrm>
              <a:off x="0" y="855537"/>
              <a:ext cx="9929641" cy="9848850"/>
            </a:xfrm>
            <a:prstGeom prst="rect">
              <a:avLst/>
            </a:prstGeom>
          </p:spPr>
          <p:txBody>
            <a:bodyPr lIns="0" tIns="0" rIns="0" bIns="0" rtlCol="0" anchor="t">
              <a:spAutoFit/>
            </a:bodyPr>
            <a:lstStyle/>
            <a:p>
              <a:pPr>
                <a:lnSpc>
                  <a:spcPts val="4500"/>
                </a:lnSpc>
              </a:pPr>
              <a:r>
                <a:rPr lang="en-US" sz="3000" spc="30">
                  <a:solidFill>
                    <a:srgbClr val="5D7963"/>
                  </a:solidFill>
                  <a:latin typeface="Aileron Regular"/>
                </a:rPr>
                <a:t>We utilized predominantly C# for the back end side of our web service and html for the UI.</a:t>
              </a:r>
            </a:p>
            <a:p>
              <a:pPr>
                <a:lnSpc>
                  <a:spcPts val="4500"/>
                </a:lnSpc>
              </a:pPr>
              <a:endParaRPr lang="en-US" sz="3000" spc="30">
                <a:solidFill>
                  <a:srgbClr val="5D7963"/>
                </a:solidFill>
                <a:latin typeface="Aileron Regular"/>
              </a:endParaRPr>
            </a:p>
            <a:p>
              <a:pPr>
                <a:lnSpc>
                  <a:spcPts val="4500"/>
                </a:lnSpc>
              </a:pPr>
              <a:r>
                <a:rPr lang="en-US" sz="3000" spc="30">
                  <a:solidFill>
                    <a:srgbClr val="5D7963"/>
                  </a:solidFill>
                  <a:latin typeface="Aileron Regular"/>
                </a:rPr>
                <a:t>We decided to create classes for each order (receipt) attribute e.g. the date, store name or total price.</a:t>
              </a:r>
            </a:p>
            <a:p>
              <a:pPr>
                <a:lnSpc>
                  <a:spcPts val="4500"/>
                </a:lnSpc>
              </a:pPr>
              <a:r>
                <a:rPr lang="en-US" sz="3000" spc="30">
                  <a:solidFill>
                    <a:srgbClr val="5D7963"/>
                  </a:solidFill>
                  <a:latin typeface="Aileron Regular"/>
                </a:rPr>
                <a:t>We also created two different user types, consumer and retailer one which would receive orders, and one which should theoretically send the orders, however we currently are using postman software to simulate a retail account sending a receipt.</a:t>
              </a:r>
            </a:p>
          </p:txBody>
        </p:sp>
        <p:sp>
          <p:nvSpPr>
            <p:cNvPr id="10" name="TextBox 10"/>
            <p:cNvSpPr txBox="1"/>
            <p:nvPr/>
          </p:nvSpPr>
          <p:spPr>
            <a:xfrm>
              <a:off x="0" y="11871010"/>
              <a:ext cx="9929641" cy="736727"/>
            </a:xfrm>
            <a:prstGeom prst="rect">
              <a:avLst/>
            </a:prstGeom>
          </p:spPr>
          <p:txBody>
            <a:bodyPr lIns="0" tIns="0" rIns="0" bIns="0" rtlCol="0" anchor="t">
              <a:spAutoFit/>
            </a:bodyPr>
            <a:lstStyle/>
            <a:p>
              <a:pPr>
                <a:lnSpc>
                  <a:spcPts val="4652"/>
                </a:lnSpc>
              </a:pPr>
              <a:endParaRPr/>
            </a:p>
          </p:txBody>
        </p:sp>
        <p:sp>
          <p:nvSpPr>
            <p:cNvPr id="11" name="TextBox 11"/>
            <p:cNvSpPr txBox="1"/>
            <p:nvPr/>
          </p:nvSpPr>
          <p:spPr>
            <a:xfrm>
              <a:off x="0" y="12793221"/>
              <a:ext cx="9929641" cy="704850"/>
            </a:xfrm>
            <a:prstGeom prst="rect">
              <a:avLst/>
            </a:prstGeom>
          </p:spPr>
          <p:txBody>
            <a:bodyPr lIns="0" tIns="0" rIns="0" bIns="0" rtlCol="0" anchor="t">
              <a:spAutoFit/>
            </a:bodyPr>
            <a:lstStyle/>
            <a:p>
              <a:pPr>
                <a:lnSpc>
                  <a:spcPts val="45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23976" y="2778431"/>
            <a:ext cx="10440048" cy="3772433"/>
            <a:chOff x="0" y="0"/>
            <a:chExt cx="13920063" cy="5029910"/>
          </a:xfrm>
        </p:grpSpPr>
        <p:sp>
          <p:nvSpPr>
            <p:cNvPr id="3" name="TextBox 3"/>
            <p:cNvSpPr txBox="1"/>
            <p:nvPr/>
          </p:nvSpPr>
          <p:spPr>
            <a:xfrm>
              <a:off x="0" y="200025"/>
              <a:ext cx="13920063" cy="1626235"/>
            </a:xfrm>
            <a:prstGeom prst="rect">
              <a:avLst/>
            </a:prstGeom>
          </p:spPr>
          <p:txBody>
            <a:bodyPr lIns="0" tIns="0" rIns="0" bIns="0" rtlCol="0" anchor="t">
              <a:spAutoFit/>
            </a:bodyPr>
            <a:lstStyle/>
            <a:p>
              <a:pPr>
                <a:lnSpc>
                  <a:spcPts val="8640"/>
                </a:lnSpc>
              </a:pPr>
              <a:r>
                <a:rPr lang="en-US" sz="9000">
                  <a:solidFill>
                    <a:srgbClr val="5D7963"/>
                  </a:solidFill>
                  <a:latin typeface="Aileron Heavy Bold"/>
                </a:rPr>
                <a:t>Help us </a:t>
              </a:r>
            </a:p>
          </p:txBody>
        </p:sp>
        <p:sp>
          <p:nvSpPr>
            <p:cNvPr id="4" name="TextBox 4"/>
            <p:cNvSpPr txBox="1"/>
            <p:nvPr/>
          </p:nvSpPr>
          <p:spPr>
            <a:xfrm>
              <a:off x="0" y="2718383"/>
              <a:ext cx="13920063" cy="2311527"/>
            </a:xfrm>
            <a:prstGeom prst="rect">
              <a:avLst/>
            </a:prstGeom>
          </p:spPr>
          <p:txBody>
            <a:bodyPr lIns="0" tIns="0" rIns="0" bIns="0" rtlCol="0" anchor="t">
              <a:spAutoFit/>
            </a:bodyPr>
            <a:lstStyle/>
            <a:p>
              <a:pPr>
                <a:lnSpc>
                  <a:spcPts val="4652"/>
                </a:lnSpc>
              </a:pPr>
              <a:r>
                <a:rPr lang="en-US" sz="3300" spc="419">
                  <a:solidFill>
                    <a:srgbClr val="5D7963"/>
                  </a:solidFill>
                  <a:latin typeface="Aileron Regular"/>
                </a:rPr>
                <a:t>WE WOULD REDUCE ANUAL CARBON EMISSIONS BY OVER 60 MILLION KILOGRAMS OF CO2</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08923" y="7303510"/>
            <a:ext cx="11239176" cy="2983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3130" y="0"/>
            <a:ext cx="10983503" cy="10287000"/>
          </a:xfrm>
          <a:prstGeom prst="rect">
            <a:avLst/>
          </a:prstGeom>
          <a:solidFill>
            <a:srgbClr val="5D7963"/>
          </a:solidFill>
        </p:spPr>
        <p:txBody>
          <a:bodyPr/>
          <a:lstStyle/>
          <a:p>
            <a:endParaRPr lang="en-US" dirty="0"/>
          </a:p>
        </p:txBody>
      </p:sp>
      <p:sp>
        <p:nvSpPr>
          <p:cNvPr id="3" name="TextBox 3"/>
          <p:cNvSpPr txBox="1"/>
          <p:nvPr/>
        </p:nvSpPr>
        <p:spPr>
          <a:xfrm>
            <a:off x="957256" y="4000499"/>
            <a:ext cx="10418089" cy="1050929"/>
          </a:xfrm>
          <a:prstGeom prst="rect">
            <a:avLst/>
          </a:prstGeom>
        </p:spPr>
        <p:txBody>
          <a:bodyPr wrap="square" lIns="0" tIns="0" rIns="0" bIns="0" rtlCol="0" anchor="t">
            <a:spAutoFit/>
          </a:bodyPr>
          <a:lstStyle/>
          <a:p>
            <a:pPr>
              <a:lnSpc>
                <a:spcPts val="7409"/>
              </a:lnSpc>
            </a:pPr>
            <a:r>
              <a:rPr lang="en-US" sz="11500" spc="117" dirty="0">
                <a:solidFill>
                  <a:srgbClr val="FFFFFF"/>
                </a:solidFill>
                <a:latin typeface="Aileron Regular Bold"/>
              </a:rPr>
              <a:t>THANK YOU.</a:t>
            </a:r>
          </a:p>
        </p:txBody>
      </p:sp>
      <p:sp>
        <p:nvSpPr>
          <p:cNvPr id="5" name="TextBox 5"/>
          <p:cNvSpPr txBox="1"/>
          <p:nvPr/>
        </p:nvSpPr>
        <p:spPr>
          <a:xfrm>
            <a:off x="12012203" y="4954904"/>
            <a:ext cx="2475399" cy="405765"/>
          </a:xfrm>
          <a:prstGeom prst="rect">
            <a:avLst/>
          </a:prstGeom>
        </p:spPr>
        <p:txBody>
          <a:bodyPr lIns="0" tIns="0" rIns="0" bIns="0" rtlCol="0" anchor="t">
            <a:spAutoFit/>
          </a:bodyPr>
          <a:lstStyle/>
          <a:p>
            <a:pPr>
              <a:lnSpc>
                <a:spcPts val="3359"/>
              </a:lnSpc>
            </a:pPr>
            <a:r>
              <a:rPr lang="en-US" sz="2400" spc="192" dirty="0">
                <a:solidFill>
                  <a:srgbClr val="FFFFFF"/>
                </a:solidFill>
                <a:latin typeface="Aileron Heavy"/>
              </a:rPr>
              <a:t>S</a:t>
            </a:r>
          </a:p>
        </p:txBody>
      </p:sp>
      <p:pic>
        <p:nvPicPr>
          <p:cNvPr id="1026" name="Picture 2">
            <a:extLst>
              <a:ext uri="{FF2B5EF4-FFF2-40B4-BE49-F238E27FC236}">
                <a16:creationId xmlns:a16="http://schemas.microsoft.com/office/drawing/2014/main" id="{99413F94-03AD-4EAE-9815-45B51716B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4133" y="2601435"/>
            <a:ext cx="4706938" cy="4706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369</Words>
  <Application>Microsoft Office PowerPoint</Application>
  <PresentationFormat>Custom</PresentationFormat>
  <Paragraphs>33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Aileron Regular Bold</vt:lpstr>
      <vt:lpstr>Calibri</vt:lpstr>
      <vt:lpstr>Aileron Regular</vt:lpstr>
      <vt:lpstr>Aileron Heavy Bold</vt:lpstr>
      <vt:lpstr>Aileron Heavy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Financial Technology</dc:title>
  <cp:lastModifiedBy>Braguta, Andrei</cp:lastModifiedBy>
  <cp:revision>2</cp:revision>
  <dcterms:created xsi:type="dcterms:W3CDTF">2006-08-16T00:00:00Z</dcterms:created>
  <dcterms:modified xsi:type="dcterms:W3CDTF">2021-08-28T04:02:16Z</dcterms:modified>
  <dc:identifier>DAEoVuxOc_Q</dc:identifier>
</cp:coreProperties>
</file>